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notesMasterIdLst>
    <p:notesMasterId r:id="rId21"/>
  </p:notes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63" r:id="rId9"/>
    <p:sldId id="259" r:id="rId10"/>
    <p:sldId id="262" r:id="rId11"/>
    <p:sldId id="264" r:id="rId12"/>
    <p:sldId id="268" r:id="rId13"/>
    <p:sldId id="269" r:id="rId14"/>
    <p:sldId id="271" r:id="rId15"/>
    <p:sldId id="270" r:id="rId16"/>
    <p:sldId id="273" r:id="rId17"/>
    <p:sldId id="282" r:id="rId18"/>
    <p:sldId id="28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792" autoAdjust="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6190C-3C84-46E6-B023-7C78E6248499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ED981-532E-419E-A35E-798199DC2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8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70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10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2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81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1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49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76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0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0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51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1639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50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6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60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02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0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4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9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4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5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3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7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78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05CA037-1562-44A1-81D1-2BCF99CE123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6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D3.js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175" y="4104320"/>
            <a:ext cx="9342438" cy="15344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INSTRUCTOR: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Debajyoti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Mondal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TA : VENKAT BANDI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University of Saskatchewan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66161" y="1077255"/>
            <a:ext cx="1683242" cy="2074595"/>
            <a:chOff x="9411478" y="1853248"/>
            <a:chExt cx="1683242" cy="2074595"/>
          </a:xfrm>
        </p:grpSpPr>
        <p:sp>
          <p:nvSpPr>
            <p:cNvPr id="5" name="Rectangle 4"/>
            <p:cNvSpPr/>
            <p:nvPr/>
          </p:nvSpPr>
          <p:spPr>
            <a:xfrm>
              <a:off x="9411478" y="2450515"/>
              <a:ext cx="1683242" cy="147732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8000"/>
                  </a:solidFill>
                  <a:latin typeface="Courier New" panose="02070309020205020404" pitchFamily="49" charset="0"/>
                </a:rPr>
                <a:t>team,score</a:t>
              </a:r>
              <a:endParaRPr lang="en-US" dirty="0">
                <a:solidFill>
                  <a:srgbClr val="008000"/>
                </a:solidFill>
                <a:latin typeface="Courier New" panose="02070309020205020404" pitchFamily="49" charset="0"/>
              </a:endParaRP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A,13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B,34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C,43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D,23</a:t>
              </a:r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411478" y="1967215"/>
              <a:ext cx="1425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Input.csv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411478" y="1853248"/>
              <a:ext cx="1683242" cy="20745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161" y="3991566"/>
            <a:ext cx="36480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336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– Example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07FC9-2599-45D3-97A8-07C8495B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156653"/>
            <a:ext cx="9334468" cy="49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5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Chaining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0F611-2DA0-4C42-A5C2-99DBD69C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03" y="1380196"/>
            <a:ext cx="9177338" cy="8216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9B1B95-6995-40EC-B72A-BD1AEB38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03" y="4016128"/>
            <a:ext cx="9261231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FF54E-708D-42E3-AA0D-5740599E6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03" y="2412024"/>
            <a:ext cx="6491289" cy="1393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9F4DF5-C451-4596-8A79-EA5D9205287E}"/>
              </a:ext>
            </a:extLst>
          </p:cNvPr>
          <p:cNvSpPr txBox="1"/>
          <p:nvPr/>
        </p:nvSpPr>
        <p:spPr>
          <a:xfrm>
            <a:off x="759803" y="5589674"/>
            <a:ext cx="9965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Method chaining lets you write shorter code (and waste less time fretting over variable names)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Try Modifying the text in the existing h3 tag into “Hello World”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27835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 …</a:t>
            </a:r>
            <a:br>
              <a:rPr lang="en-US" dirty="0"/>
            </a:br>
            <a:r>
              <a:rPr lang="en-US" dirty="0"/>
              <a:t>Frist things First: Create a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713" y="2218450"/>
            <a:ext cx="6296025" cy="3876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52523" y="3638939"/>
            <a:ext cx="3377681" cy="2612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646111" y="2499665"/>
            <a:ext cx="9404723" cy="33039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C00000"/>
                </a:solidFill>
              </a:rPr>
              <a:t>Mac or Linux </a:t>
            </a:r>
          </a:p>
          <a:p>
            <a:r>
              <a:rPr lang="en-US" sz="3000" dirty="0">
                <a:solidFill>
                  <a:srgbClr val="C00000"/>
                </a:solidFill>
              </a:rPr>
              <a:t>-	Python is already there</a:t>
            </a:r>
          </a:p>
          <a:p>
            <a:r>
              <a:rPr lang="en-US" sz="3000" dirty="0">
                <a:solidFill>
                  <a:srgbClr val="C00000"/>
                </a:solidFill>
              </a:rPr>
              <a:t>-	Open the terminal</a:t>
            </a:r>
          </a:p>
          <a:p>
            <a:endParaRPr lang="en-US" sz="3000" dirty="0">
              <a:solidFill>
                <a:srgbClr val="C00000"/>
              </a:solidFill>
            </a:endParaRPr>
          </a:p>
          <a:p>
            <a:r>
              <a:rPr lang="en-US" sz="3000" dirty="0">
                <a:solidFill>
                  <a:srgbClr val="C00000"/>
                </a:solidFill>
              </a:rPr>
              <a:t>Windows</a:t>
            </a:r>
          </a:p>
          <a:p>
            <a:pPr marL="571500" indent="-571500">
              <a:buFontTx/>
              <a:buChar char="-"/>
            </a:pPr>
            <a:r>
              <a:rPr lang="en-US" sz="3000" dirty="0">
                <a:solidFill>
                  <a:srgbClr val="C00000"/>
                </a:solidFill>
              </a:rPr>
              <a:t>Install Python</a:t>
            </a:r>
          </a:p>
          <a:p>
            <a:pPr marL="571500" indent="-571500">
              <a:buFontTx/>
              <a:buChar char="-"/>
            </a:pPr>
            <a:r>
              <a:rPr lang="en-US" sz="3000" dirty="0">
                <a:solidFill>
                  <a:srgbClr val="C00000"/>
                </a:solidFill>
              </a:rPr>
              <a:t>Open the terminal</a:t>
            </a:r>
          </a:p>
          <a:p>
            <a:endParaRPr lang="en-US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41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646111" y="1996751"/>
            <a:ext cx="10961171" cy="427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Windows [Version 10.0.15063]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2017 Microsoft Corporation. All rights reserved.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C:\&gt;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-m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SimpleHTTPServer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8888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C:\Users\jyoti\AppData\Local\Programs\Python\Python37-32\python.exe: No module named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SimpleHTTPServer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C:\&gt;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-m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http.server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8888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Serving HTTP on 0.0.0.0 port 8888 (http://0.0.0.0:8888/) ...</a:t>
            </a:r>
          </a:p>
        </p:txBody>
      </p:sp>
    </p:spTree>
    <p:extLst>
      <p:ext uri="{BB962C8B-B14F-4D97-AF65-F5344CB8AC3E}">
        <p14:creationId xmlns:p14="http://schemas.microsoft.com/office/powerpoint/2010/main" val="137138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Example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43E9F0-DB2D-4BB0-B50B-38946042F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8" t="31205" r="48058" b="45106"/>
          <a:stretch/>
        </p:blipFill>
        <p:spPr>
          <a:xfrm>
            <a:off x="729574" y="1652234"/>
            <a:ext cx="6627156" cy="2217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40FBE-D7AA-48E2-A471-1915E64249F6}"/>
              </a:ext>
            </a:extLst>
          </p:cNvPr>
          <p:cNvSpPr txBox="1"/>
          <p:nvPr/>
        </p:nvSpPr>
        <p:spPr>
          <a:xfrm>
            <a:off x="729574" y="4096812"/>
            <a:ext cx="106128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Load Data using csv function in D3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Store data into global variable </a:t>
            </a:r>
            <a:r>
              <a:rPr lang="en-CA" sz="2800" i="1" dirty="0">
                <a:solidFill>
                  <a:srgbClr val="FF0000"/>
                </a:solidFill>
              </a:rPr>
              <a:t>dataset</a:t>
            </a:r>
            <a:r>
              <a:rPr lang="en-CA" sz="2800" dirty="0"/>
              <a:t> , that can be accessed anywhere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Call function </a:t>
            </a:r>
            <a:r>
              <a:rPr lang="en-CA" sz="2800" i="1" dirty="0" err="1">
                <a:solidFill>
                  <a:srgbClr val="FF0000"/>
                </a:solidFill>
              </a:rPr>
              <a:t>generateVisualization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55922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7F735-F50D-45E4-9521-217FEE4D6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0" t="41702" r="30744" b="18156"/>
          <a:stretch/>
        </p:blipFill>
        <p:spPr>
          <a:xfrm>
            <a:off x="739301" y="1152982"/>
            <a:ext cx="7493761" cy="2933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7691F7-25FE-40C9-9DF2-F65FF404B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01" y="4176509"/>
            <a:ext cx="4052983" cy="1835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2F27F-CB9D-4B06-8E9C-F3DAC66CD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987" y="4243107"/>
            <a:ext cx="2505075" cy="180975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1D82C9-1566-42FF-8827-D749278071B3}"/>
              </a:ext>
            </a:extLst>
          </p:cNvPr>
          <p:cNvSpPr/>
          <p:nvPr/>
        </p:nvSpPr>
        <p:spPr>
          <a:xfrm>
            <a:off x="4936976" y="4824132"/>
            <a:ext cx="758974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277BB-3DBF-4C4A-849A-9C99DEE56266}"/>
              </a:ext>
            </a:extLst>
          </p:cNvPr>
          <p:cNvSpPr txBox="1"/>
          <p:nvPr/>
        </p:nvSpPr>
        <p:spPr>
          <a:xfrm>
            <a:off x="739301" y="6233513"/>
            <a:ext cx="875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D3 enter – update – exit pattern will be explained in more detail in later classes</a:t>
            </a:r>
          </a:p>
        </p:txBody>
      </p:sp>
    </p:spTree>
    <p:extLst>
      <p:ext uri="{BB962C8B-B14F-4D97-AF65-F5344CB8AC3E}">
        <p14:creationId xmlns:p14="http://schemas.microsoft.com/office/powerpoint/2010/main" val="286260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5DC1703-D581-4E16-ADA2-70E9787B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a SVG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79BD50-E828-4D3B-973C-4E2D22F4C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381125"/>
            <a:ext cx="7496175" cy="2419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17CA2E-F696-4E79-A132-DE445184B7E9}"/>
              </a:ext>
            </a:extLst>
          </p:cNvPr>
          <p:cNvSpPr txBox="1"/>
          <p:nvPr/>
        </p:nvSpPr>
        <p:spPr>
          <a:xfrm>
            <a:off x="729574" y="4096812"/>
            <a:ext cx="106128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Store width and height values in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Get the body and attach a new SVG element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Set the width and height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Store the SVG element in a variable</a:t>
            </a:r>
          </a:p>
        </p:txBody>
      </p:sp>
    </p:spTree>
    <p:extLst>
      <p:ext uri="{BB962C8B-B14F-4D97-AF65-F5344CB8AC3E}">
        <p14:creationId xmlns:p14="http://schemas.microsoft.com/office/powerpoint/2010/main" val="117330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5DC1703-D581-4E16-ADA2-70E9787B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a Set of Circles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17CA2E-F696-4E79-A132-DE445184B7E9}"/>
              </a:ext>
            </a:extLst>
          </p:cNvPr>
          <p:cNvSpPr txBox="1"/>
          <p:nvPr/>
        </p:nvSpPr>
        <p:spPr>
          <a:xfrm>
            <a:off x="744045" y="3681460"/>
            <a:ext cx="106128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i="1" dirty="0" err="1">
                <a:solidFill>
                  <a:srgbClr val="FF0000"/>
                </a:solidFill>
              </a:rPr>
              <a:t>selectAll</a:t>
            </a:r>
            <a:r>
              <a:rPr lang="en-CA" sz="2800" dirty="0"/>
              <a:t> function gets all the circles on the 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However, if there aren’t any it creates an empty virtual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i="1" dirty="0">
                <a:solidFill>
                  <a:srgbClr val="FF0000"/>
                </a:solidFill>
              </a:rPr>
              <a:t>data</a:t>
            </a:r>
            <a:r>
              <a:rPr lang="en-CA" sz="2800" dirty="0"/>
              <a:t> function then binds the elements to the provided data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So each value in the array </a:t>
            </a:r>
            <a:r>
              <a:rPr lang="en-CA" sz="2800" i="1" dirty="0">
                <a:solidFill>
                  <a:srgbClr val="FF0000"/>
                </a:solidFill>
              </a:rPr>
              <a:t>dataset</a:t>
            </a:r>
            <a:r>
              <a:rPr lang="en-CA" sz="2800" dirty="0"/>
              <a:t> is now bound to one virtual element after the </a:t>
            </a:r>
            <a:r>
              <a:rPr lang="en-CA" sz="2800" dirty="0">
                <a:solidFill>
                  <a:srgbClr val="FF0000"/>
                </a:solidFill>
              </a:rPr>
              <a:t>enter</a:t>
            </a:r>
            <a:r>
              <a:rPr lang="en-CA" sz="2800" dirty="0"/>
              <a:t>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Then for each virtual element add an actual circle </a:t>
            </a:r>
          </a:p>
          <a:p>
            <a:endParaRPr lang="en-CA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09D0D5-62C9-4477-BF5F-CA89C25C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5" y="1401897"/>
            <a:ext cx="8287603" cy="20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5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5DC1703-D581-4E16-ADA2-70E9787B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a Set of Circles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17CA2E-F696-4E79-A132-DE445184B7E9}"/>
              </a:ext>
            </a:extLst>
          </p:cNvPr>
          <p:cNvSpPr txBox="1"/>
          <p:nvPr/>
        </p:nvSpPr>
        <p:spPr>
          <a:xfrm>
            <a:off x="5899704" y="1249545"/>
            <a:ext cx="57318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For each circle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Set the X position based on the array index since circles are laid horizontally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Set the Y position constant so all circles are in the same level vertically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Set the radius based on the score, the </a:t>
            </a:r>
            <a:r>
              <a:rPr lang="en-CA" sz="2800" i="1" dirty="0">
                <a:solidFill>
                  <a:srgbClr val="FF0000"/>
                </a:solidFill>
              </a:rPr>
              <a:t>d</a:t>
            </a:r>
            <a:r>
              <a:rPr lang="en-CA" sz="2800" dirty="0"/>
              <a:t> variable has an object which has both team name and score values, pick only score.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BC516-291C-470D-9796-754D0C40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726734"/>
            <a:ext cx="49244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77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43051" y="1468529"/>
            <a:ext cx="1683242" cy="2074595"/>
            <a:chOff x="9411478" y="1853248"/>
            <a:chExt cx="1683242" cy="2074595"/>
          </a:xfrm>
        </p:grpSpPr>
        <p:sp>
          <p:nvSpPr>
            <p:cNvPr id="2" name="Rectangle 1"/>
            <p:cNvSpPr/>
            <p:nvPr/>
          </p:nvSpPr>
          <p:spPr>
            <a:xfrm>
              <a:off x="9411478" y="2450515"/>
              <a:ext cx="1683242" cy="147732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8000"/>
                  </a:solidFill>
                  <a:latin typeface="Courier New" panose="02070309020205020404" pitchFamily="49" charset="0"/>
                </a:rPr>
                <a:t>team,score</a:t>
              </a:r>
              <a:endParaRPr lang="en-US" dirty="0">
                <a:solidFill>
                  <a:srgbClr val="008000"/>
                </a:solidFill>
                <a:latin typeface="Courier New" panose="02070309020205020404" pitchFamily="49" charset="0"/>
              </a:endParaRP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A,13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B,34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C,43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D,23</a:t>
              </a:r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411478" y="1967215"/>
              <a:ext cx="1425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Input.csv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411478" y="1853248"/>
              <a:ext cx="1683242" cy="20745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8" y="3657091"/>
            <a:ext cx="36480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D3186-A237-40AF-94DB-67760634A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81" y="452718"/>
            <a:ext cx="6332621" cy="6180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F36D37-FC36-4BB5-A6B9-7AC860B0B468}"/>
              </a:ext>
            </a:extLst>
          </p:cNvPr>
          <p:cNvSpPr txBox="1"/>
          <p:nvPr/>
        </p:nvSpPr>
        <p:spPr>
          <a:xfrm>
            <a:off x="620958" y="5610225"/>
            <a:ext cx="374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Try changing the code so circles are vertical instead of horizontal.</a:t>
            </a:r>
          </a:p>
        </p:txBody>
      </p:sp>
    </p:spTree>
    <p:extLst>
      <p:ext uri="{BB962C8B-B14F-4D97-AF65-F5344CB8AC3E}">
        <p14:creationId xmlns:p14="http://schemas.microsoft.com/office/powerpoint/2010/main" val="24594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1733265" y="2551837"/>
            <a:ext cx="908941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• Have Heard Of “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World Wide Web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”,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HTML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DOM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</a:rPr>
              <a:t>Javascript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and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CSS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• Have A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Little Programming Experience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Already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• Aren’t Scared By Unknown Terms such as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CSV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SVG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, Or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JSON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• </a:t>
            </a:r>
            <a:r>
              <a:rPr lang="en-US" sz="7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WANT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To Make Useful, Interactive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25474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D6AC-9FFA-4067-BB3A-549D73B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D3.JS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251F1-46E0-4014-94CA-23911F288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8" t="16736" r="22861" b="29220"/>
          <a:stretch/>
        </p:blipFill>
        <p:spPr>
          <a:xfrm>
            <a:off x="646111" y="1152984"/>
            <a:ext cx="7545389" cy="4285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698FC-9D8B-4F05-8086-88BABD7495AC}"/>
              </a:ext>
            </a:extLst>
          </p:cNvPr>
          <p:cNvSpPr txBox="1"/>
          <p:nvPr/>
        </p:nvSpPr>
        <p:spPr>
          <a:xfrm>
            <a:off x="646111" y="5609061"/>
            <a:ext cx="1033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IEEE Transactions on Visualization and Computer Graphics </a:t>
            </a:r>
          </a:p>
          <a:p>
            <a:r>
              <a:rPr lang="en-CA" dirty="0"/>
              <a:t>http://vis.stanford.edu/files/2011-D3-InfoVis.pdf</a:t>
            </a:r>
          </a:p>
        </p:txBody>
      </p:sp>
    </p:spTree>
    <p:extLst>
      <p:ext uri="{BB962C8B-B14F-4D97-AF65-F5344CB8AC3E}">
        <p14:creationId xmlns:p14="http://schemas.microsoft.com/office/powerpoint/2010/main" val="380056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2C7B-AC9F-4068-8A70-16910C2C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Visualizing with D3</a:t>
            </a:r>
          </a:p>
        </p:txBody>
      </p:sp>
      <p:pic>
        <p:nvPicPr>
          <p:cNvPr id="1026" name="Picture 2" descr="Image result for html5">
            <a:extLst>
              <a:ext uri="{FF2B5EF4-FFF2-40B4-BE49-F238E27FC236}">
                <a16:creationId xmlns:a16="http://schemas.microsoft.com/office/drawing/2014/main" id="{3C954EC1-6904-4FA6-9D3C-8FC03331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36" y="1620182"/>
            <a:ext cx="5579928" cy="21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VG">
            <a:extLst>
              <a:ext uri="{FF2B5EF4-FFF2-40B4-BE49-F238E27FC236}">
                <a16:creationId xmlns:a16="http://schemas.microsoft.com/office/drawing/2014/main" id="{094541AF-FA1C-4B75-A399-B20D5229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291" y="4533923"/>
            <a:ext cx="1723417" cy="172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ross 2">
            <a:extLst>
              <a:ext uri="{FF2B5EF4-FFF2-40B4-BE49-F238E27FC236}">
                <a16:creationId xmlns:a16="http://schemas.microsoft.com/office/drawing/2014/main" id="{0C3BAE1E-2473-48E1-82C1-09A8903406A2}"/>
              </a:ext>
            </a:extLst>
          </p:cNvPr>
          <p:cNvSpPr/>
          <p:nvPr/>
        </p:nvSpPr>
        <p:spPr>
          <a:xfrm>
            <a:off x="5955759" y="4106364"/>
            <a:ext cx="280482" cy="28466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CEBDA-FDAA-4980-8CD0-5B690D65273B}"/>
              </a:ext>
            </a:extLst>
          </p:cNvPr>
          <p:cNvSpPr/>
          <p:nvPr/>
        </p:nvSpPr>
        <p:spPr>
          <a:xfrm>
            <a:off x="2933700" y="1457325"/>
            <a:ext cx="6362700" cy="5057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45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266B-1273-46CD-A4B6-570CC8E41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CA" dirty="0"/>
              <a:t>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E7550A-D3C7-43B2-BD18-CC996E3B54DB}"/>
              </a:ext>
            </a:extLst>
          </p:cNvPr>
          <p:cNvSpPr/>
          <p:nvPr/>
        </p:nvSpPr>
        <p:spPr>
          <a:xfrm>
            <a:off x="646111" y="1266826"/>
            <a:ext cx="10176564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Describes the content on the page.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400" b="1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D360E-CCBA-4615-BAE0-56D035DE9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1" t="9291" r="70234" b="36389"/>
          <a:stretch/>
        </p:blipFill>
        <p:spPr>
          <a:xfrm>
            <a:off x="646111" y="1890888"/>
            <a:ext cx="5240340" cy="4514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D81A81-B8F8-4E59-9FDD-F593A644A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1" y="1853248"/>
            <a:ext cx="4532343" cy="45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2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F262-40D1-4016-A154-1069DD16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1FC271-6EA2-4A86-9825-B7BF06477DD5}"/>
              </a:ext>
            </a:extLst>
          </p:cNvPr>
          <p:cNvSpPr/>
          <p:nvPr/>
        </p:nvSpPr>
        <p:spPr>
          <a:xfrm>
            <a:off x="646111" y="1266826"/>
            <a:ext cx="1017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Describes how content should look on a webpage.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9165F-4292-4F44-AD95-DD383A63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6" y="2190750"/>
            <a:ext cx="4479041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968B3-2571-46C0-9199-251FF438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0750"/>
            <a:ext cx="5081976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F262-40D1-4016-A154-1069DD16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SVG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1FC271-6EA2-4A86-9825-B7BF06477DD5}"/>
              </a:ext>
            </a:extLst>
          </p:cNvPr>
          <p:cNvSpPr/>
          <p:nvPr/>
        </p:nvSpPr>
        <p:spPr>
          <a:xfrm>
            <a:off x="646111" y="1266826"/>
            <a:ext cx="1017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/>
              <a:t>Vector images 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defined by points, lines, and curves… mathematical equations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442F-F4B3-449D-A5EF-9BA8EE0A5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27023" r="57813" b="8472"/>
          <a:stretch/>
        </p:blipFill>
        <p:spPr>
          <a:xfrm>
            <a:off x="400393" y="1728491"/>
            <a:ext cx="5334000" cy="4876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A0C317-B2DC-45F3-A72E-03D899146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8" t="45626" r="26485" b="21805"/>
          <a:stretch/>
        </p:blipFill>
        <p:spPr>
          <a:xfrm>
            <a:off x="5979083" y="1728491"/>
            <a:ext cx="5812524" cy="2112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254E55-82D7-4A7E-8209-1E206940B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47" t="48467" r="55782" b="32361"/>
          <a:stretch/>
        </p:blipFill>
        <p:spPr>
          <a:xfrm>
            <a:off x="5979082" y="4010303"/>
            <a:ext cx="5812524" cy="25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7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Example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7419E-504E-4F56-9EB5-2D159B7C7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91" t="6601" r="48298" b="28794"/>
          <a:stretch/>
        </p:blipFill>
        <p:spPr>
          <a:xfrm>
            <a:off x="646111" y="1152983"/>
            <a:ext cx="5005659" cy="5428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50A40-8A5C-4807-9BED-B2895121F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37" t="9504" r="28539" b="27022"/>
          <a:stretch/>
        </p:blipFill>
        <p:spPr>
          <a:xfrm>
            <a:off x="6096000" y="1152984"/>
            <a:ext cx="5005659" cy="54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3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– Example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2D422C-BD6F-48FF-8D5C-A75EC1F8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331879"/>
            <a:ext cx="8809174" cy="51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99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1061</TotalTime>
  <Words>504</Words>
  <Application>Microsoft Office PowerPoint</Application>
  <PresentationFormat>Widescreen</PresentationFormat>
  <Paragraphs>95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Wingdings</vt:lpstr>
      <vt:lpstr>Wingdings 3</vt:lpstr>
      <vt:lpstr>Ion</vt:lpstr>
      <vt:lpstr>D3.js </vt:lpstr>
      <vt:lpstr>Assumptions …</vt:lpstr>
      <vt:lpstr>D3.JS</vt:lpstr>
      <vt:lpstr>Visualizing with D3</vt:lpstr>
      <vt:lpstr>HTML</vt:lpstr>
      <vt:lpstr>CSS</vt:lpstr>
      <vt:lpstr>SVG</vt:lpstr>
      <vt:lpstr>JavaScript – Example 4</vt:lpstr>
      <vt:lpstr>D3 – Example 5</vt:lpstr>
      <vt:lpstr>D3 – Example 5</vt:lpstr>
      <vt:lpstr>Method Chaining …</vt:lpstr>
      <vt:lpstr>Working with Data … Frist things First: Create a server</vt:lpstr>
      <vt:lpstr>Start the Server</vt:lpstr>
      <vt:lpstr>Example 6</vt:lpstr>
      <vt:lpstr>Example 6</vt:lpstr>
      <vt:lpstr>Creating a SVG</vt:lpstr>
      <vt:lpstr>Creating a Set of Circles</vt:lpstr>
      <vt:lpstr>Creating a Set of Circles</vt:lpstr>
      <vt:lpstr>SVG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D3.js </dc:title>
  <dc:creator>debajyoti mondal</dc:creator>
  <cp:lastModifiedBy>Venkat Bandi</cp:lastModifiedBy>
  <cp:revision>61</cp:revision>
  <dcterms:created xsi:type="dcterms:W3CDTF">2017-12-03T16:27:57Z</dcterms:created>
  <dcterms:modified xsi:type="dcterms:W3CDTF">2018-09-17T06:19:36Z</dcterms:modified>
</cp:coreProperties>
</file>